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92498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66F3A0-4C19-4121-8063-82885108969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9006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240484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166F3A0-4C19-4121-8063-82885108969A}"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250964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255624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300158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275107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66F3A0-4C19-4121-8063-82885108969A}"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348716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66F3A0-4C19-4121-8063-82885108969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419320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66F3A0-4C19-4121-8063-82885108969A}"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38702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66F3A0-4C19-4121-8063-82885108969A}"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264967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6F3A0-4C19-4121-8063-82885108969A}"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131030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66F3A0-4C19-4121-8063-82885108969A}"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196285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166F3A0-4C19-4121-8063-82885108969A}" type="datetimeFigureOut">
              <a:rPr lang="en-US" smtClean="0"/>
              <a:t>8/3/2023</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C0A35AEE-BCD8-4BD9-A2D5-418F7C8D06D9}" type="slidenum">
              <a:rPr lang="en-US" smtClean="0"/>
              <a:t>‹#›</a:t>
            </a:fld>
            <a:endParaRPr lang="en-US"/>
          </a:p>
        </p:txBody>
      </p:sp>
    </p:spTree>
    <p:extLst>
      <p:ext uri="{BB962C8B-B14F-4D97-AF65-F5344CB8AC3E}">
        <p14:creationId xmlns:p14="http://schemas.microsoft.com/office/powerpoint/2010/main" val="4584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166F3A0-4C19-4121-8063-82885108969A}" type="datetimeFigureOut">
              <a:rPr lang="en-US" smtClean="0"/>
              <a:t>8/3/2023</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C0A35AEE-BCD8-4BD9-A2D5-418F7C8D06D9}" type="slidenum">
              <a:rPr lang="en-US" smtClean="0"/>
              <a:t>‹#›</a:t>
            </a:fld>
            <a:endParaRPr lang="en-US"/>
          </a:p>
        </p:txBody>
      </p:sp>
    </p:spTree>
    <p:extLst>
      <p:ext uri="{BB962C8B-B14F-4D97-AF65-F5344CB8AC3E}">
        <p14:creationId xmlns:p14="http://schemas.microsoft.com/office/powerpoint/2010/main" val="3239986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59FB2DE8-1ABD-5FF3-D58B-5D4A8DDAABE7}"/>
              </a:ext>
            </a:extLst>
          </p:cNvPr>
          <p:cNvPicPr>
            <a:picLocks noChangeAspect="1"/>
          </p:cNvPicPr>
          <p:nvPr/>
        </p:nvPicPr>
        <p:blipFill rotWithShape="1">
          <a:blip r:embed="rId2">
            <a:alphaModFix amt="40000"/>
          </a:blip>
          <a:srcRect t="11191" b="13809"/>
          <a:stretch/>
        </p:blipFill>
        <p:spPr>
          <a:xfrm>
            <a:off x="20" y="10"/>
            <a:ext cx="9143980" cy="6857990"/>
          </a:xfrm>
          <a:prstGeom prst="rect">
            <a:avLst/>
          </a:prstGeom>
        </p:spPr>
      </p:pic>
      <p:sp>
        <p:nvSpPr>
          <p:cNvPr id="2" name="Title 1"/>
          <p:cNvSpPr>
            <a:spLocks noGrp="1"/>
          </p:cNvSpPr>
          <p:nvPr>
            <p:ph type="ctrTitle"/>
          </p:nvPr>
        </p:nvSpPr>
        <p:spPr>
          <a:xfrm>
            <a:off x="607500" y="1449147"/>
            <a:ext cx="7929000" cy="3732453"/>
          </a:xfrm>
        </p:spPr>
        <p:txBody>
          <a:bodyPr>
            <a:normAutofit/>
          </a:bodyPr>
          <a:lstStyle/>
          <a:p>
            <a:r>
              <a:rPr lang="en-US"/>
              <a:t>Literary Criticism </a:t>
            </a:r>
            <a:br>
              <a:rPr lang="en-US"/>
            </a:br>
            <a:r>
              <a:rPr lang="en-US"/>
              <a:t>(BA-TY)</a:t>
            </a:r>
          </a:p>
        </p:txBody>
      </p:sp>
      <p:sp>
        <p:nvSpPr>
          <p:cNvPr id="3" name="Subtitle 2"/>
          <p:cNvSpPr>
            <a:spLocks noGrp="1"/>
          </p:cNvSpPr>
          <p:nvPr>
            <p:ph type="subTitle" idx="1"/>
          </p:nvPr>
        </p:nvSpPr>
        <p:spPr>
          <a:xfrm>
            <a:off x="607500" y="5280847"/>
            <a:ext cx="7929000" cy="434974"/>
          </a:xfrm>
        </p:spPr>
        <p:txBody>
          <a:bodyPr>
            <a:normAutofit fontScale="85000" lnSpcReduction="10000"/>
          </a:bodyPr>
          <a:lstStyle/>
          <a:p>
            <a:pPr>
              <a:lnSpc>
                <a:spcPct val="90000"/>
              </a:lnSpc>
            </a:pPr>
            <a:r>
              <a:rPr lang="en-US" sz="500"/>
              <a:t>Dr. Nirmala S. Padmavat</a:t>
            </a:r>
          </a:p>
          <a:p>
            <a:pPr>
              <a:lnSpc>
                <a:spcPct val="90000"/>
              </a:lnSpc>
            </a:pPr>
            <a:r>
              <a:rPr lang="en-US" sz="500"/>
              <a:t>Director, IQAC</a:t>
            </a:r>
          </a:p>
          <a:p>
            <a:pPr>
              <a:lnSpc>
                <a:spcPct val="90000"/>
              </a:lnSpc>
            </a:pPr>
            <a:r>
              <a:rPr lang="en-US" sz="500"/>
              <a:t>Nutan Mahavidyalaya, Selu</a:t>
            </a:r>
          </a:p>
        </p:txBody>
      </p:sp>
    </p:spTree>
    <p:extLst>
      <p:ext uri="{BB962C8B-B14F-4D97-AF65-F5344CB8AC3E}">
        <p14:creationId xmlns:p14="http://schemas.microsoft.com/office/powerpoint/2010/main" val="7492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30B752C8-16EC-C189-AF10-C72BB93A995C}"/>
              </a:ext>
            </a:extLst>
          </p:cNvPr>
          <p:cNvPicPr>
            <a:picLocks noChangeAspect="1"/>
          </p:cNvPicPr>
          <p:nvPr/>
        </p:nvPicPr>
        <p:blipFill rotWithShape="1">
          <a:blip r:embed="rId2">
            <a:duotone>
              <a:schemeClr val="bg2">
                <a:shade val="45000"/>
                <a:satMod val="135000"/>
              </a:schemeClr>
              <a:prstClr val="white"/>
            </a:duotone>
            <a:alphaModFix amt="40000"/>
          </a:blip>
          <a:srcRect r="10999" b="-1"/>
          <a:stretch/>
        </p:blipFill>
        <p:spPr>
          <a:xfrm>
            <a:off x="20" y="10"/>
            <a:ext cx="9143980" cy="6857990"/>
          </a:xfrm>
          <a:prstGeom prst="rect">
            <a:avLst/>
          </a:prstGeom>
        </p:spPr>
      </p:pic>
      <p:sp>
        <p:nvSpPr>
          <p:cNvPr id="2" name="Title 1"/>
          <p:cNvSpPr>
            <a:spLocks noGrp="1"/>
          </p:cNvSpPr>
          <p:nvPr>
            <p:ph type="title"/>
          </p:nvPr>
        </p:nvSpPr>
        <p:spPr>
          <a:xfrm>
            <a:off x="607500" y="447188"/>
            <a:ext cx="7928998" cy="970450"/>
          </a:xfrm>
        </p:spPr>
        <p:txBody>
          <a:bodyPr>
            <a:normAutofit/>
          </a:bodyPr>
          <a:lstStyle/>
          <a:p>
            <a:r>
              <a:rPr lang="en-US" b="1" dirty="0"/>
              <a:t>Criticism of Gothic Romances</a:t>
            </a:r>
            <a:endParaRPr lang="en-US" dirty="0"/>
          </a:p>
        </p:txBody>
      </p:sp>
      <p:sp>
        <p:nvSpPr>
          <p:cNvPr id="3" name="Content Placeholder 2"/>
          <p:cNvSpPr>
            <a:spLocks noGrp="1"/>
          </p:cNvSpPr>
          <p:nvPr>
            <p:ph idx="1"/>
          </p:nvPr>
        </p:nvSpPr>
        <p:spPr>
          <a:xfrm>
            <a:off x="614034" y="2222287"/>
            <a:ext cx="7915930" cy="3636511"/>
          </a:xfrm>
        </p:spPr>
        <p:txBody>
          <a:bodyPr>
            <a:normAutofit/>
          </a:bodyPr>
          <a:lstStyle/>
          <a:p>
            <a:r>
              <a:rPr lang="en-US" dirty="0"/>
              <a:t>In "The Spectator," Addison criticized the sensational and extravagant elements of the Gothic romance genre, asserting that such works lacked the realism and moral seriousness he believed essential in literature.</a:t>
            </a:r>
          </a:p>
        </p:txBody>
      </p:sp>
    </p:spTree>
    <p:extLst>
      <p:ext uri="{BB962C8B-B14F-4D97-AF65-F5344CB8AC3E}">
        <p14:creationId xmlns:p14="http://schemas.microsoft.com/office/powerpoint/2010/main" val="232849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photo of an open book">
            <a:extLst>
              <a:ext uri="{FF2B5EF4-FFF2-40B4-BE49-F238E27FC236}">
                <a16:creationId xmlns:a16="http://schemas.microsoft.com/office/drawing/2014/main" id="{CED3098F-DBD9-B8DD-7B37-F988E7682E6E}"/>
              </a:ext>
            </a:extLst>
          </p:cNvPr>
          <p:cNvPicPr>
            <a:picLocks noChangeAspect="1"/>
          </p:cNvPicPr>
          <p:nvPr/>
        </p:nvPicPr>
        <p:blipFill rotWithShape="1">
          <a:blip r:embed="rId2">
            <a:alphaModFix amt="40000"/>
          </a:blip>
          <a:srcRect l="6217" r="5449" b="-1"/>
          <a:stretch/>
        </p:blipFill>
        <p:spPr>
          <a:xfrm>
            <a:off x="20" y="10"/>
            <a:ext cx="9143980" cy="6857990"/>
          </a:xfrm>
          <a:prstGeom prst="rect">
            <a:avLst/>
          </a:prstGeom>
        </p:spPr>
      </p:pic>
      <p:sp>
        <p:nvSpPr>
          <p:cNvPr id="2" name="Title 1"/>
          <p:cNvSpPr>
            <a:spLocks noGrp="1"/>
          </p:cNvSpPr>
          <p:nvPr>
            <p:ph type="title"/>
          </p:nvPr>
        </p:nvSpPr>
        <p:spPr>
          <a:xfrm>
            <a:off x="607500" y="447188"/>
            <a:ext cx="7928998" cy="970450"/>
          </a:xfrm>
        </p:spPr>
        <p:txBody>
          <a:bodyPr>
            <a:normAutofit/>
          </a:bodyPr>
          <a:lstStyle/>
          <a:p>
            <a:r>
              <a:rPr lang="en-US" b="1" dirty="0"/>
              <a:t>Praise for Milton</a:t>
            </a:r>
            <a:endParaRPr lang="en-US" dirty="0"/>
          </a:p>
        </p:txBody>
      </p:sp>
      <p:sp>
        <p:nvSpPr>
          <p:cNvPr id="3" name="Content Placeholder 2"/>
          <p:cNvSpPr>
            <a:spLocks noGrp="1"/>
          </p:cNvSpPr>
          <p:nvPr>
            <p:ph idx="1"/>
          </p:nvPr>
        </p:nvSpPr>
        <p:spPr>
          <a:xfrm>
            <a:off x="614034" y="2222287"/>
            <a:ext cx="7915930" cy="3636511"/>
          </a:xfrm>
        </p:spPr>
        <p:txBody>
          <a:bodyPr>
            <a:normAutofit/>
          </a:bodyPr>
          <a:lstStyle/>
          <a:p>
            <a:pPr marL="0" indent="0">
              <a:buNone/>
            </a:pPr>
            <a:r>
              <a:rPr lang="en-US" dirty="0"/>
              <a:t>Addison praised the epic poem "Paradise Lost" by John Milton, considering it one of the greatest works in English literature. He admired Milton's grandeur of style, imaginative powers, and moral depth.</a:t>
            </a:r>
          </a:p>
        </p:txBody>
      </p:sp>
    </p:spTree>
    <p:extLst>
      <p:ext uri="{BB962C8B-B14F-4D97-AF65-F5344CB8AC3E}">
        <p14:creationId xmlns:p14="http://schemas.microsoft.com/office/powerpoint/2010/main" val="265530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EE7704-6AC3-D5D9-0F8E-64D4CC0B61F9}"/>
              </a:ext>
            </a:extLst>
          </p:cNvPr>
          <p:cNvPicPr>
            <a:picLocks noChangeAspect="1"/>
          </p:cNvPicPr>
          <p:nvPr/>
        </p:nvPicPr>
        <p:blipFill rotWithShape="1">
          <a:blip r:embed="rId2">
            <a:alphaModFix amt="40000"/>
          </a:blip>
          <a:srcRect r="25000"/>
          <a:stretch/>
        </p:blipFill>
        <p:spPr>
          <a:xfrm>
            <a:off x="20" y="10"/>
            <a:ext cx="9143980" cy="6857990"/>
          </a:xfrm>
          <a:prstGeom prst="rect">
            <a:avLst/>
          </a:prstGeom>
        </p:spPr>
      </p:pic>
      <p:sp>
        <p:nvSpPr>
          <p:cNvPr id="2" name="Title 1"/>
          <p:cNvSpPr>
            <a:spLocks noGrp="1"/>
          </p:cNvSpPr>
          <p:nvPr>
            <p:ph type="title"/>
          </p:nvPr>
        </p:nvSpPr>
        <p:spPr>
          <a:xfrm>
            <a:off x="607500" y="447188"/>
            <a:ext cx="7928998" cy="970450"/>
          </a:xfrm>
        </p:spPr>
        <p:txBody>
          <a:bodyPr>
            <a:normAutofit/>
          </a:bodyPr>
          <a:lstStyle/>
          <a:p>
            <a:r>
              <a:rPr lang="en-US" b="1" dirty="0"/>
              <a:t>The Importance of Comedy</a:t>
            </a:r>
            <a:endParaRPr lang="en-US" dirty="0"/>
          </a:p>
        </p:txBody>
      </p:sp>
      <p:sp>
        <p:nvSpPr>
          <p:cNvPr id="3" name="Content Placeholder 2"/>
          <p:cNvSpPr>
            <a:spLocks noGrp="1"/>
          </p:cNvSpPr>
          <p:nvPr>
            <p:ph idx="1"/>
          </p:nvPr>
        </p:nvSpPr>
        <p:spPr>
          <a:xfrm>
            <a:off x="614034" y="2222287"/>
            <a:ext cx="7915930" cy="3636511"/>
          </a:xfrm>
        </p:spPr>
        <p:txBody>
          <a:bodyPr>
            <a:normAutofit/>
          </a:bodyPr>
          <a:lstStyle/>
          <a:p>
            <a:r>
              <a:rPr lang="en-US" dirty="0"/>
              <a:t>Addison appreciated the value of comedy in literature, particularly comedy of manners. He saw comedies as effective vehicles for social commentary, exposing the follies and vanities of contemporary society. </a:t>
            </a:r>
          </a:p>
          <a:p>
            <a:endParaRPr lang="en-US" dirty="0"/>
          </a:p>
        </p:txBody>
      </p:sp>
    </p:spTree>
    <p:extLst>
      <p:ext uri="{BB962C8B-B14F-4D97-AF65-F5344CB8AC3E}">
        <p14:creationId xmlns:p14="http://schemas.microsoft.com/office/powerpoint/2010/main" val="280067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9EC82F42-7AA7-7AE2-027B-0809CE5219C0}"/>
              </a:ext>
            </a:extLst>
          </p:cNvPr>
          <p:cNvPicPr>
            <a:picLocks noChangeAspect="1"/>
          </p:cNvPicPr>
          <p:nvPr/>
        </p:nvPicPr>
        <p:blipFill rotWithShape="1">
          <a:blip r:embed="rId2">
            <a:alphaModFix amt="40000"/>
          </a:blip>
          <a:srcRect r="10999" b="-1"/>
          <a:stretch/>
        </p:blipFill>
        <p:spPr>
          <a:xfrm>
            <a:off x="20" y="10"/>
            <a:ext cx="9143980" cy="6857990"/>
          </a:xfrm>
          <a:prstGeom prst="rect">
            <a:avLst/>
          </a:prstGeom>
        </p:spPr>
      </p:pic>
      <p:sp>
        <p:nvSpPr>
          <p:cNvPr id="2" name="Title 1"/>
          <p:cNvSpPr>
            <a:spLocks noGrp="1"/>
          </p:cNvSpPr>
          <p:nvPr>
            <p:ph type="title"/>
          </p:nvPr>
        </p:nvSpPr>
        <p:spPr>
          <a:xfrm>
            <a:off x="607500" y="447188"/>
            <a:ext cx="7928998" cy="970450"/>
          </a:xfrm>
        </p:spPr>
        <p:txBody>
          <a:bodyPr>
            <a:normAutofit/>
          </a:bodyPr>
          <a:lstStyle/>
          <a:p>
            <a:pPr>
              <a:lnSpc>
                <a:spcPct val="90000"/>
              </a:lnSpc>
            </a:pPr>
            <a:r>
              <a:rPr lang="en-US" sz="3100" b="1"/>
              <a:t>The Role of Criticism in Literary Improvement</a:t>
            </a:r>
            <a:endParaRPr lang="en-US" sz="3100"/>
          </a:p>
        </p:txBody>
      </p:sp>
      <p:sp>
        <p:nvSpPr>
          <p:cNvPr id="3" name="Content Placeholder 2"/>
          <p:cNvSpPr>
            <a:spLocks noGrp="1"/>
          </p:cNvSpPr>
          <p:nvPr>
            <p:ph idx="1"/>
          </p:nvPr>
        </p:nvSpPr>
        <p:spPr>
          <a:xfrm>
            <a:off x="614034" y="2222287"/>
            <a:ext cx="7915930" cy="3636511"/>
          </a:xfrm>
        </p:spPr>
        <p:txBody>
          <a:bodyPr>
            <a:normAutofit/>
          </a:bodyPr>
          <a:lstStyle/>
          <a:p>
            <a:r>
              <a:rPr lang="en-US" dirty="0"/>
              <a:t>Addison, as a critic himself, understood the vital role of literary criticism in fostering literary improvement. He believed that thoughtful and constructive criticism could inspire writers to refine their works and contribute to the advancement of literature.</a:t>
            </a:r>
          </a:p>
          <a:p>
            <a:endParaRPr lang="en-US" dirty="0"/>
          </a:p>
        </p:txBody>
      </p:sp>
    </p:spTree>
    <p:extLst>
      <p:ext uri="{BB962C8B-B14F-4D97-AF65-F5344CB8AC3E}">
        <p14:creationId xmlns:p14="http://schemas.microsoft.com/office/powerpoint/2010/main" val="229701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338636" y="1734857"/>
            <a:ext cx="2824112" cy="3388287"/>
          </a:xfrm>
        </p:spPr>
        <p:txBody>
          <a:bodyPr anchor="ctr">
            <a:normAutofit/>
          </a:bodyPr>
          <a:lstStyle/>
          <a:p>
            <a:r>
              <a:rPr lang="en-US" sz="3700" b="1"/>
              <a:t>Conclusion</a:t>
            </a:r>
            <a:endParaRPr lang="en-US" sz="3700"/>
          </a:p>
        </p:txBody>
      </p:sp>
      <p:sp>
        <p:nvSpPr>
          <p:cNvPr id="3" name="Content Placeholder 2"/>
          <p:cNvSpPr>
            <a:spLocks noGrp="1"/>
          </p:cNvSpPr>
          <p:nvPr>
            <p:ph idx="1"/>
          </p:nvPr>
        </p:nvSpPr>
        <p:spPr>
          <a:xfrm>
            <a:off x="4506051" y="978993"/>
            <a:ext cx="4023913" cy="4900014"/>
          </a:xfrm>
          <a:effectLst/>
        </p:spPr>
        <p:txBody>
          <a:bodyPr>
            <a:normAutofit/>
          </a:bodyPr>
          <a:lstStyle/>
          <a:p>
            <a:pPr marL="0" indent="0">
              <a:buNone/>
            </a:pPr>
            <a:r>
              <a:rPr lang="en-US" dirty="0"/>
              <a:t>Joseph Addison's literary criticism in "The Spectator" had a significant impact on the intellectual and cultural climate of the 18th century. His emphasis on morality, reason, and simplicity in literature influenced the works of many subsequent writers and contributed to the rise of the neoclassical literary movement in England.</a:t>
            </a:r>
          </a:p>
          <a:p>
            <a:endParaRPr lang="en-US" dirty="0"/>
          </a:p>
        </p:txBody>
      </p:sp>
    </p:spTree>
    <p:extLst>
      <p:ext uri="{BB962C8B-B14F-4D97-AF65-F5344CB8AC3E}">
        <p14:creationId xmlns:p14="http://schemas.microsoft.com/office/powerpoint/2010/main" val="311770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ADDE2DF8-935B-51E5-3DD4-51DA92221F0F}"/>
              </a:ext>
            </a:extLst>
          </p:cNvPr>
          <p:cNvSpPr>
            <a:spLocks noGrp="1"/>
          </p:cNvSpPr>
          <p:nvPr>
            <p:ph type="title"/>
          </p:nvPr>
        </p:nvSpPr>
        <p:spPr>
          <a:xfrm>
            <a:off x="607500" y="639097"/>
            <a:ext cx="4834654" cy="3781101"/>
          </a:xfrm>
        </p:spPr>
        <p:txBody>
          <a:bodyPr vert="horz" lIns="91440" tIns="45720" rIns="91440" bIns="45720" rtlCol="0" anchor="b">
            <a:normAutofit/>
          </a:bodyPr>
          <a:lstStyle/>
          <a:p>
            <a:r>
              <a:rPr lang="en-US" sz="5400" dirty="0">
                <a:cs typeface="+mj-cs"/>
              </a:rPr>
              <a:t>Thank you!</a:t>
            </a:r>
          </a:p>
        </p:txBody>
      </p:sp>
      <p:sp>
        <p:nvSpPr>
          <p:cNvPr id="12" name="Freeform: Shape 11">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BC23624F-6E6A-F8AA-63EA-7D1900BD07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28692779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3899" y="885433"/>
            <a:ext cx="7696201" cy="3022257"/>
          </a:xfrm>
          <a:effectLst/>
        </p:spPr>
        <p:txBody>
          <a:bodyPr anchor="b">
            <a:normAutofit/>
          </a:bodyPr>
          <a:lstStyle/>
          <a:p>
            <a:pPr algn="ctr"/>
            <a:r>
              <a:rPr lang="en-US" sz="6300" b="1">
                <a:solidFill>
                  <a:schemeClr val="tx1"/>
                </a:solidFill>
              </a:rPr>
              <a:t>Joseph Addison</a:t>
            </a:r>
            <a:br>
              <a:rPr lang="en-US" sz="6300">
                <a:solidFill>
                  <a:schemeClr val="tx1"/>
                </a:solidFill>
              </a:rPr>
            </a:br>
            <a:endParaRPr lang="en-US" sz="6300">
              <a:solidFill>
                <a:schemeClr val="tx1"/>
              </a:solidFill>
            </a:endParaRPr>
          </a:p>
        </p:txBody>
      </p:sp>
      <p:sp>
        <p:nvSpPr>
          <p:cNvPr id="3" name="Subtitle 2"/>
          <p:cNvSpPr>
            <a:spLocks noGrp="1"/>
          </p:cNvSpPr>
          <p:nvPr>
            <p:ph type="subTitle" idx="1"/>
          </p:nvPr>
        </p:nvSpPr>
        <p:spPr>
          <a:xfrm>
            <a:off x="1430216" y="4033164"/>
            <a:ext cx="6283567" cy="1181206"/>
          </a:xfrm>
          <a:effectLst/>
        </p:spPr>
        <p:txBody>
          <a:bodyPr anchor="t">
            <a:normAutofit/>
          </a:bodyPr>
          <a:lstStyle/>
          <a:p>
            <a:pPr algn="ctr">
              <a:lnSpc>
                <a:spcPct val="90000"/>
              </a:lnSpc>
            </a:pPr>
            <a:r>
              <a:rPr lang="en-US" sz="900" b="1"/>
              <a:t>Early Life and Literary Criticism:</a:t>
            </a:r>
            <a:r>
              <a:rPr lang="en-US" sz="900"/>
              <a:t>  Joseph Addison, an English essayist, poet, playwright, and politician, lived from May 1, 1672, to June 17, 1719. He was a prominent figure during the Augustan Age and made significant contributions to English literature.   Joseph Addison was born in Milston, Wiltshire, England. His father, Lancelot Addison, was a clergyman and later became the Dean of Lichfield. Addison received his early education at various schools and showed remarkable academic abilities from a young age. He won a scholarship to study at Queen's College, Oxford, where he excelled in classical studies and became known for his Latin verse.</a:t>
            </a:r>
          </a:p>
          <a:p>
            <a:pPr algn="ctr">
              <a:lnSpc>
                <a:spcPct val="90000"/>
              </a:lnSpc>
            </a:pPr>
            <a:endParaRPr lang="en-US" sz="900"/>
          </a:p>
        </p:txBody>
      </p:sp>
      <p:sp>
        <p:nvSpPr>
          <p:cNvPr id="13" name="Freeform: Shape 9">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308921284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338636" y="1734857"/>
            <a:ext cx="2824112" cy="3388287"/>
          </a:xfrm>
        </p:spPr>
        <p:txBody>
          <a:bodyPr anchor="ctr">
            <a:normAutofit/>
          </a:bodyPr>
          <a:lstStyle/>
          <a:p>
            <a:r>
              <a:rPr lang="en-US" b="1" dirty="0"/>
              <a:t>Literary Work</a:t>
            </a:r>
            <a:endParaRPr lang="en-US" dirty="0"/>
          </a:p>
        </p:txBody>
      </p:sp>
      <p:sp>
        <p:nvSpPr>
          <p:cNvPr id="3" name="Content Placeholder 2"/>
          <p:cNvSpPr>
            <a:spLocks noGrp="1"/>
          </p:cNvSpPr>
          <p:nvPr>
            <p:ph idx="1"/>
          </p:nvPr>
        </p:nvSpPr>
        <p:spPr>
          <a:xfrm>
            <a:off x="4506051" y="978993"/>
            <a:ext cx="4023913" cy="4900014"/>
          </a:xfrm>
          <a:effectLst/>
        </p:spPr>
        <p:txBody>
          <a:bodyPr>
            <a:normAutofit/>
          </a:bodyPr>
          <a:lstStyle/>
          <a:p>
            <a:pPr>
              <a:lnSpc>
                <a:spcPct val="90000"/>
              </a:lnSpc>
            </a:pPr>
            <a:r>
              <a:rPr lang="en-US" sz="1400"/>
              <a:t>Addison's literary career began with his poem "Account of the Greatest English Poets" (1694), which praised English poets from Geoffrey Chaucer to John Dryden.</a:t>
            </a:r>
            <a:r>
              <a:rPr lang="en-US" sz="1400" b="1"/>
              <a:t> </a:t>
            </a:r>
            <a:r>
              <a:rPr lang="en-US" sz="1400"/>
              <a:t>He is best known for his contributions to "The Spectator," a highly influential periodical that he co-founded with Richard Steele in 1711.</a:t>
            </a:r>
            <a:r>
              <a:rPr lang="en-US" sz="1400" b="1"/>
              <a:t> </a:t>
            </a:r>
            <a:r>
              <a:rPr lang="en-US" sz="1400"/>
              <a:t>The essays in "The Spectator" cover a wide range of topics, including manners, morals, society, literature, and politics. They are written in an engaging and accessible style and often include fictional characters like Sir Roger de Coverley, who became famous for their charm and humor.</a:t>
            </a:r>
            <a:r>
              <a:rPr lang="en-US" sz="1400" b="1"/>
              <a:t> </a:t>
            </a:r>
            <a:r>
              <a:rPr lang="en-US" sz="1400"/>
              <a:t>  "The Spectator" became a model for the English essay and played a crucial role in shaping the periodical essay form, which had a lasting impact on English literature.</a:t>
            </a:r>
          </a:p>
          <a:p>
            <a:pPr>
              <a:lnSpc>
                <a:spcPct val="90000"/>
              </a:lnSpc>
            </a:pPr>
            <a:endParaRPr lang="en-US" sz="1400"/>
          </a:p>
        </p:txBody>
      </p:sp>
    </p:spTree>
    <p:extLst>
      <p:ext uri="{BB962C8B-B14F-4D97-AF65-F5344CB8AC3E}">
        <p14:creationId xmlns:p14="http://schemas.microsoft.com/office/powerpoint/2010/main" val="38060379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1218476"/>
            <a:ext cx="2390488" cy="4421050"/>
          </a:xfrm>
          <a:effectLst/>
        </p:spPr>
        <p:txBody>
          <a:bodyPr anchor="ctr">
            <a:normAutofit/>
          </a:bodyPr>
          <a:lstStyle/>
          <a:p>
            <a:pPr algn="r"/>
            <a:r>
              <a:rPr lang="en-US" sz="2800" b="1">
                <a:solidFill>
                  <a:schemeClr val="tx1"/>
                </a:solidFill>
              </a:rPr>
              <a:t>Notable Works</a:t>
            </a:r>
            <a:br>
              <a:rPr lang="en-US" sz="2800">
                <a:solidFill>
                  <a:schemeClr val="tx1"/>
                </a:solidFill>
              </a:rPr>
            </a:br>
            <a:endParaRPr lang="en-US" sz="2800">
              <a:solidFill>
                <a:schemeClr val="tx1"/>
              </a:solidFill>
            </a:endParaRP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3860063" y="1218475"/>
            <a:ext cx="4560037" cy="4421051"/>
          </a:xfrm>
          <a:effectLst/>
        </p:spPr>
        <p:txBody>
          <a:bodyPr>
            <a:normAutofit/>
          </a:bodyPr>
          <a:lstStyle/>
          <a:p>
            <a:pPr lvl="0"/>
            <a:r>
              <a:rPr lang="en-US" sz="1300"/>
              <a:t>"Cato, a Tragedy" (1713): A play inspired by the last days of the Roman statesman Cato the Younger. It became immensely popular and was frequently performed in the 18th century.</a:t>
            </a:r>
          </a:p>
          <a:p>
            <a:pPr lvl="0"/>
            <a:r>
              <a:rPr lang="en-US" sz="1300"/>
              <a:t>  "The Campaign" (1704): A poem written to celebrate the victory of the Duke of Marlborough at the Battle of Blenheim during the War of the Spanish Succession.</a:t>
            </a:r>
          </a:p>
          <a:p>
            <a:r>
              <a:rPr lang="en-US" sz="1300"/>
              <a:t>    His emphasis on moral and social criticism, combined with an elegant writing style, made his essays both engaging and instructive, making him one of the most celebrated writers of the Augustan Age. He was a significant figure in the development of literary criticism during the Augustan Age. His literary criticism can be found in various essays published in the renowned periodical "The Spectator," which he co-founded with his friend Richard Steele. Some key points from Addison's literary criticism are as follows:</a:t>
            </a:r>
          </a:p>
          <a:p>
            <a:endParaRPr lang="en-US" sz="1300"/>
          </a:p>
        </p:txBody>
      </p:sp>
    </p:spTree>
    <p:extLst>
      <p:ext uri="{BB962C8B-B14F-4D97-AF65-F5344CB8AC3E}">
        <p14:creationId xmlns:p14="http://schemas.microsoft.com/office/powerpoint/2010/main" val="308944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an writing on music sheet">
            <a:extLst>
              <a:ext uri="{FF2B5EF4-FFF2-40B4-BE49-F238E27FC236}">
                <a16:creationId xmlns:a16="http://schemas.microsoft.com/office/drawing/2014/main" id="{0B6908DA-4D40-1C9D-9BBD-C43761F30D70}"/>
              </a:ext>
            </a:extLst>
          </p:cNvPr>
          <p:cNvPicPr>
            <a:picLocks noChangeAspect="1"/>
          </p:cNvPicPr>
          <p:nvPr/>
        </p:nvPicPr>
        <p:blipFill rotWithShape="1">
          <a:blip r:embed="rId2">
            <a:duotone>
              <a:schemeClr val="accent1">
                <a:shade val="45000"/>
                <a:satMod val="135000"/>
              </a:schemeClr>
              <a:prstClr val="white"/>
            </a:duotone>
          </a:blip>
          <a:srcRect l="29821" r="25690" b="-2"/>
          <a:stretch/>
        </p:blipFill>
        <p:spPr>
          <a:xfrm>
            <a:off x="4581525" y="-1"/>
            <a:ext cx="4570837"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500" y="447188"/>
            <a:ext cx="3802575" cy="1559412"/>
          </a:xfrm>
        </p:spPr>
        <p:txBody>
          <a:bodyPr>
            <a:normAutofit/>
          </a:bodyPr>
          <a:lstStyle/>
          <a:p>
            <a:r>
              <a:rPr lang="en-US" b="1" dirty="0"/>
              <a:t>The Cultivation of Good Taste:</a:t>
            </a:r>
            <a:endParaRPr lang="en-US" dirty="0"/>
          </a:p>
        </p:txBody>
      </p:sp>
      <p:sp>
        <p:nvSpPr>
          <p:cNvPr id="3" name="Content Placeholder 2"/>
          <p:cNvSpPr>
            <a:spLocks noGrp="1"/>
          </p:cNvSpPr>
          <p:nvPr>
            <p:ph idx="1"/>
          </p:nvPr>
        </p:nvSpPr>
        <p:spPr>
          <a:xfrm>
            <a:off x="614034" y="2413000"/>
            <a:ext cx="3791942" cy="3632200"/>
          </a:xfrm>
        </p:spPr>
        <p:txBody>
          <a:bodyPr>
            <a:normAutofit/>
          </a:bodyPr>
          <a:lstStyle/>
          <a:p>
            <a:r>
              <a:rPr lang="en-US" dirty="0"/>
              <a:t>Addison believed that literature should aim to cultivate good taste and refinement in readers. He emphasized the importance of elegance, simplicity, and clarity in writing, advocating for works that could be appreciated by a wide audience.</a:t>
            </a:r>
          </a:p>
          <a:p>
            <a:pPr marL="0" indent="0">
              <a:buNone/>
            </a:pPr>
            <a:endParaRPr lang="en-US" dirty="0"/>
          </a:p>
        </p:txBody>
      </p:sp>
    </p:spTree>
    <p:extLst>
      <p:ext uri="{BB962C8B-B14F-4D97-AF65-F5344CB8AC3E}">
        <p14:creationId xmlns:p14="http://schemas.microsoft.com/office/powerpoint/2010/main" val="97045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FDB7A4-F4B6-47C2-FFC9-08F5FBBE9593}"/>
              </a:ext>
            </a:extLst>
          </p:cNvPr>
          <p:cNvPicPr>
            <a:picLocks noChangeAspect="1"/>
          </p:cNvPicPr>
          <p:nvPr/>
        </p:nvPicPr>
        <p:blipFill rotWithShape="1">
          <a:blip r:embed="rId2">
            <a:duotone>
              <a:schemeClr val="accent1">
                <a:shade val="45000"/>
                <a:satMod val="135000"/>
              </a:schemeClr>
              <a:prstClr val="white"/>
            </a:duotone>
          </a:blip>
          <a:srcRect l="28977" r="33532"/>
          <a:stretch/>
        </p:blipFill>
        <p:spPr>
          <a:xfrm>
            <a:off x="4581525" y="-1"/>
            <a:ext cx="4570837"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500" y="447188"/>
            <a:ext cx="3802575" cy="1559412"/>
          </a:xfrm>
        </p:spPr>
        <p:txBody>
          <a:bodyPr>
            <a:normAutofit/>
          </a:bodyPr>
          <a:lstStyle/>
          <a:p>
            <a:pPr>
              <a:lnSpc>
                <a:spcPct val="90000"/>
              </a:lnSpc>
            </a:pPr>
            <a:r>
              <a:rPr lang="en-US" sz="3400" b="1"/>
              <a:t>Moral and Didactic Function</a:t>
            </a:r>
            <a:endParaRPr lang="en-US" sz="3400"/>
          </a:p>
        </p:txBody>
      </p:sp>
      <p:sp>
        <p:nvSpPr>
          <p:cNvPr id="3" name="Content Placeholder 2"/>
          <p:cNvSpPr>
            <a:spLocks noGrp="1"/>
          </p:cNvSpPr>
          <p:nvPr>
            <p:ph idx="1"/>
          </p:nvPr>
        </p:nvSpPr>
        <p:spPr>
          <a:xfrm>
            <a:off x="614034" y="2413000"/>
            <a:ext cx="3791942" cy="3632200"/>
          </a:xfrm>
        </p:spPr>
        <p:txBody>
          <a:bodyPr>
            <a:normAutofit/>
          </a:bodyPr>
          <a:lstStyle/>
          <a:p>
            <a:r>
              <a:rPr lang="en-US" dirty="0"/>
              <a:t>Addison saw literature as having a moral and didactic function. He believed that literary works should teach important life lessons, promote virtue, and contribute to the betterment of society. He often used the essays in "The Spectator" to present moral reflections and instructive stories.</a:t>
            </a:r>
          </a:p>
        </p:txBody>
      </p:sp>
    </p:spTree>
    <p:extLst>
      <p:ext uri="{BB962C8B-B14F-4D97-AF65-F5344CB8AC3E}">
        <p14:creationId xmlns:p14="http://schemas.microsoft.com/office/powerpoint/2010/main" val="205229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he planet earth taken from the outer space">
            <a:extLst>
              <a:ext uri="{FF2B5EF4-FFF2-40B4-BE49-F238E27FC236}">
                <a16:creationId xmlns:a16="http://schemas.microsoft.com/office/drawing/2014/main" id="{D4A37D4E-BA03-DDFD-D246-D0E8F1A85FF1}"/>
              </a:ext>
            </a:extLst>
          </p:cNvPr>
          <p:cNvPicPr>
            <a:picLocks noChangeAspect="1"/>
          </p:cNvPicPr>
          <p:nvPr/>
        </p:nvPicPr>
        <p:blipFill rotWithShape="1">
          <a:blip r:embed="rId2">
            <a:duotone>
              <a:schemeClr val="accent1">
                <a:shade val="45000"/>
                <a:satMod val="135000"/>
              </a:schemeClr>
              <a:prstClr val="white"/>
            </a:duotone>
          </a:blip>
          <a:srcRect l="56511" r="1" b="1"/>
          <a:stretch/>
        </p:blipFill>
        <p:spPr>
          <a:xfrm>
            <a:off x="4581525" y="-1"/>
            <a:ext cx="4570837"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500" y="447188"/>
            <a:ext cx="3802575" cy="1559412"/>
          </a:xfrm>
        </p:spPr>
        <p:txBody>
          <a:bodyPr>
            <a:normAutofit/>
          </a:bodyPr>
          <a:lstStyle/>
          <a:p>
            <a:r>
              <a:rPr lang="en-US" b="1" dirty="0"/>
              <a:t>Imitation of Nature</a:t>
            </a:r>
            <a:endParaRPr lang="en-US" dirty="0"/>
          </a:p>
        </p:txBody>
      </p:sp>
      <p:sp>
        <p:nvSpPr>
          <p:cNvPr id="3" name="Content Placeholder 2"/>
          <p:cNvSpPr>
            <a:spLocks noGrp="1"/>
          </p:cNvSpPr>
          <p:nvPr>
            <p:ph idx="1"/>
          </p:nvPr>
        </p:nvSpPr>
        <p:spPr>
          <a:xfrm>
            <a:off x="614034" y="2413000"/>
            <a:ext cx="3791942" cy="3632200"/>
          </a:xfrm>
        </p:spPr>
        <p:txBody>
          <a:bodyPr>
            <a:normAutofit/>
          </a:bodyPr>
          <a:lstStyle/>
          <a:p>
            <a:pPr marL="0" indent="0">
              <a:buNone/>
            </a:pPr>
            <a:r>
              <a:rPr lang="en-US" dirty="0"/>
              <a:t>Addison valued the imitation of nature in literature, where writers should closely observe human behavior, emotions, and the natural world to create authentic and relatable characters and scenes.</a:t>
            </a:r>
          </a:p>
        </p:txBody>
      </p:sp>
    </p:spTree>
    <p:extLst>
      <p:ext uri="{BB962C8B-B14F-4D97-AF65-F5344CB8AC3E}">
        <p14:creationId xmlns:p14="http://schemas.microsoft.com/office/powerpoint/2010/main" val="327124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Open book">
            <a:extLst>
              <a:ext uri="{FF2B5EF4-FFF2-40B4-BE49-F238E27FC236}">
                <a16:creationId xmlns:a16="http://schemas.microsoft.com/office/drawing/2014/main" id="{9877AB10-F00E-FB9F-B6AD-AA0B3A989D1D}"/>
              </a:ext>
            </a:extLst>
          </p:cNvPr>
          <p:cNvPicPr>
            <a:picLocks noChangeAspect="1"/>
          </p:cNvPicPr>
          <p:nvPr/>
        </p:nvPicPr>
        <p:blipFill rotWithShape="1">
          <a:blip r:embed="rId2">
            <a:duotone>
              <a:schemeClr val="accent1">
                <a:shade val="45000"/>
                <a:satMod val="135000"/>
              </a:schemeClr>
              <a:prstClr val="white"/>
            </a:duotone>
          </a:blip>
          <a:srcRect l="27103" r="28408" b="-2"/>
          <a:stretch/>
        </p:blipFill>
        <p:spPr>
          <a:xfrm>
            <a:off x="4581525" y="-1"/>
            <a:ext cx="4570837"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500" y="447188"/>
            <a:ext cx="3802575" cy="1559412"/>
          </a:xfrm>
        </p:spPr>
        <p:txBody>
          <a:bodyPr>
            <a:normAutofit/>
          </a:bodyPr>
          <a:lstStyle/>
          <a:p>
            <a:pPr>
              <a:lnSpc>
                <a:spcPct val="90000"/>
              </a:lnSpc>
            </a:pPr>
            <a:r>
              <a:rPr lang="en-US" sz="3400" b="1"/>
              <a:t>Classical Models and Virtues</a:t>
            </a:r>
            <a:endParaRPr lang="en-US" sz="3400"/>
          </a:p>
        </p:txBody>
      </p:sp>
      <p:sp>
        <p:nvSpPr>
          <p:cNvPr id="3" name="Content Placeholder 2"/>
          <p:cNvSpPr>
            <a:spLocks noGrp="1"/>
          </p:cNvSpPr>
          <p:nvPr>
            <p:ph idx="1"/>
          </p:nvPr>
        </p:nvSpPr>
        <p:spPr>
          <a:xfrm>
            <a:off x="614034" y="2413000"/>
            <a:ext cx="3791942" cy="3632200"/>
          </a:xfrm>
        </p:spPr>
        <p:txBody>
          <a:bodyPr>
            <a:normAutofit/>
          </a:bodyPr>
          <a:lstStyle/>
          <a:p>
            <a:pPr marL="0" indent="0">
              <a:buNone/>
            </a:pPr>
            <a:r>
              <a:rPr lang="en-US" dirty="0"/>
              <a:t>Influenced by classical writers such as Virgil and Horace, Addison admired the virtues of simplicity, harmony, and moderation in literature. He considered the classical authors as exemplary models to be emulated by English writers.</a:t>
            </a:r>
          </a:p>
          <a:p>
            <a:endParaRPr lang="en-US" dirty="0"/>
          </a:p>
        </p:txBody>
      </p:sp>
    </p:spTree>
    <p:extLst>
      <p:ext uri="{BB962C8B-B14F-4D97-AF65-F5344CB8AC3E}">
        <p14:creationId xmlns:p14="http://schemas.microsoft.com/office/powerpoint/2010/main" val="288791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omplex maths formulae on a blackboard">
            <a:extLst>
              <a:ext uri="{FF2B5EF4-FFF2-40B4-BE49-F238E27FC236}">
                <a16:creationId xmlns:a16="http://schemas.microsoft.com/office/drawing/2014/main" id="{B0B351B2-721F-D10E-D01E-3556CA93897B}"/>
              </a:ext>
            </a:extLst>
          </p:cNvPr>
          <p:cNvPicPr>
            <a:picLocks noChangeAspect="1"/>
          </p:cNvPicPr>
          <p:nvPr/>
        </p:nvPicPr>
        <p:blipFill rotWithShape="1">
          <a:blip r:embed="rId2">
            <a:duotone>
              <a:schemeClr val="accent1">
                <a:shade val="45000"/>
                <a:satMod val="135000"/>
              </a:schemeClr>
              <a:prstClr val="white"/>
            </a:duotone>
          </a:blip>
          <a:srcRect l="32634" r="18711" b="-1"/>
          <a:stretch/>
        </p:blipFill>
        <p:spPr>
          <a:xfrm>
            <a:off x="4581525" y="-1"/>
            <a:ext cx="4570837"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500" y="447188"/>
            <a:ext cx="3802575" cy="1559412"/>
          </a:xfrm>
        </p:spPr>
        <p:txBody>
          <a:bodyPr>
            <a:normAutofit/>
          </a:bodyPr>
          <a:lstStyle/>
          <a:p>
            <a:r>
              <a:rPr lang="en-US" sz="3700" b="1"/>
              <a:t>Critique of Sentimentalism</a:t>
            </a:r>
            <a:endParaRPr lang="en-US" sz="3700"/>
          </a:p>
        </p:txBody>
      </p:sp>
      <p:sp>
        <p:nvSpPr>
          <p:cNvPr id="3" name="Content Placeholder 2"/>
          <p:cNvSpPr>
            <a:spLocks noGrp="1"/>
          </p:cNvSpPr>
          <p:nvPr>
            <p:ph idx="1"/>
          </p:nvPr>
        </p:nvSpPr>
        <p:spPr>
          <a:xfrm>
            <a:off x="614034" y="2413000"/>
            <a:ext cx="3791942" cy="3632200"/>
          </a:xfrm>
        </p:spPr>
        <p:txBody>
          <a:bodyPr>
            <a:normAutofit/>
          </a:bodyPr>
          <a:lstStyle/>
          <a:p>
            <a:pPr marL="0" indent="0">
              <a:buNone/>
            </a:pPr>
            <a:r>
              <a:rPr lang="en-US" dirty="0"/>
              <a:t>Addison critiqued the rising sentimentalist trend in literature, which he believed excessively indulged in emotional displays without proper restraint. He preferred a more rational and balanced approach to emotions in writing.</a:t>
            </a:r>
          </a:p>
        </p:txBody>
      </p:sp>
    </p:spTree>
    <p:extLst>
      <p:ext uri="{BB962C8B-B14F-4D97-AF65-F5344CB8AC3E}">
        <p14:creationId xmlns:p14="http://schemas.microsoft.com/office/powerpoint/2010/main" val="2746438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54</TotalTime>
  <Words>891</Words>
  <Application>Microsoft Office PowerPoint</Application>
  <PresentationFormat>On-screen Show (4:3)</PresentationFormat>
  <Paragraphs>33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2</vt:lpstr>
      <vt:lpstr>Quotable</vt:lpstr>
      <vt:lpstr>Literary Criticism  (BA-TY)</vt:lpstr>
      <vt:lpstr>Joseph Addison </vt:lpstr>
      <vt:lpstr>Literary Work</vt:lpstr>
      <vt:lpstr>Notable Works </vt:lpstr>
      <vt:lpstr>The Cultivation of Good Taste:</vt:lpstr>
      <vt:lpstr>Moral and Didactic Function</vt:lpstr>
      <vt:lpstr>Imitation of Nature</vt:lpstr>
      <vt:lpstr>Classical Models and Virtues</vt:lpstr>
      <vt:lpstr>Critique of Sentimentalism</vt:lpstr>
      <vt:lpstr>Criticism of Gothic Romances</vt:lpstr>
      <vt:lpstr>Praise for Milton</vt:lpstr>
      <vt:lpstr>The Importance of Comedy</vt:lpstr>
      <vt:lpstr>The Role of Criticism in Literary Improvement</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kishore nakhate</dc:creator>
  <cp:lastModifiedBy>meghana joshi</cp:lastModifiedBy>
  <cp:revision>7</cp:revision>
  <dcterms:created xsi:type="dcterms:W3CDTF">2023-08-03T12:27:50Z</dcterms:created>
  <dcterms:modified xsi:type="dcterms:W3CDTF">2023-08-03T14:19:03Z</dcterms:modified>
</cp:coreProperties>
</file>